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4"/>
  </p:notesMasterIdLst>
  <p:sldIdLst>
    <p:sldId id="2076137172" r:id="rId2"/>
    <p:sldId id="301" r:id="rId3"/>
    <p:sldId id="260" r:id="rId4"/>
    <p:sldId id="366" r:id="rId5"/>
    <p:sldId id="2134805734" r:id="rId6"/>
    <p:sldId id="2134805733" r:id="rId7"/>
    <p:sldId id="362" r:id="rId8"/>
    <p:sldId id="2076137129" r:id="rId9"/>
    <p:sldId id="2134805723" r:id="rId10"/>
    <p:sldId id="5079" r:id="rId11"/>
    <p:sldId id="5080" r:id="rId12"/>
    <p:sldId id="2076137130" r:id="rId13"/>
    <p:sldId id="2134805724" r:id="rId14"/>
    <p:sldId id="2134805731" r:id="rId15"/>
    <p:sldId id="4963" r:id="rId16"/>
    <p:sldId id="2076137131" r:id="rId17"/>
    <p:sldId id="2134805732" r:id="rId18"/>
    <p:sldId id="2076137171" r:id="rId19"/>
    <p:sldId id="5018" r:id="rId20"/>
    <p:sldId id="2076137126" r:id="rId21"/>
    <p:sldId id="2076137127" r:id="rId22"/>
    <p:sldId id="2076137128" r:id="rId23"/>
    <p:sldId id="4987" r:id="rId24"/>
    <p:sldId id="4997" r:id="rId25"/>
    <p:sldId id="4998" r:id="rId26"/>
    <p:sldId id="5000" r:id="rId27"/>
    <p:sldId id="5001" r:id="rId28"/>
    <p:sldId id="4977" r:id="rId29"/>
    <p:sldId id="367" r:id="rId30"/>
    <p:sldId id="4982" r:id="rId31"/>
    <p:sldId id="369" r:id="rId32"/>
    <p:sldId id="370" r:id="rId33"/>
    <p:sldId id="2076137124" r:id="rId34"/>
    <p:sldId id="368" r:id="rId35"/>
    <p:sldId id="4999" r:id="rId36"/>
    <p:sldId id="4983" r:id="rId37"/>
    <p:sldId id="4989" r:id="rId38"/>
    <p:sldId id="4994" r:id="rId39"/>
    <p:sldId id="4990" r:id="rId40"/>
    <p:sldId id="4991" r:id="rId41"/>
    <p:sldId id="4992" r:id="rId42"/>
    <p:sldId id="4995" r:id="rId43"/>
    <p:sldId id="484" r:id="rId44"/>
    <p:sldId id="485" r:id="rId45"/>
    <p:sldId id="4988" r:id="rId46"/>
    <p:sldId id="4981" r:id="rId47"/>
    <p:sldId id="380" r:id="rId48"/>
    <p:sldId id="376" r:id="rId49"/>
    <p:sldId id="4993" r:id="rId50"/>
    <p:sldId id="4996" r:id="rId51"/>
    <p:sldId id="360" r:id="rId52"/>
    <p:sldId id="359" r:id="rId53"/>
    <p:sldId id="346" r:id="rId54"/>
    <p:sldId id="347" r:id="rId55"/>
    <p:sldId id="352" r:id="rId56"/>
    <p:sldId id="361" r:id="rId57"/>
    <p:sldId id="365" r:id="rId58"/>
    <p:sldId id="351" r:id="rId59"/>
    <p:sldId id="348" r:id="rId60"/>
    <p:sldId id="349" r:id="rId61"/>
    <p:sldId id="355" r:id="rId62"/>
    <p:sldId id="354" r:id="rId63"/>
    <p:sldId id="356" r:id="rId64"/>
    <p:sldId id="4965" r:id="rId65"/>
    <p:sldId id="4968" r:id="rId66"/>
    <p:sldId id="4973" r:id="rId67"/>
    <p:sldId id="4974" r:id="rId68"/>
    <p:sldId id="4975" r:id="rId69"/>
    <p:sldId id="4976" r:id="rId70"/>
    <p:sldId id="4969" r:id="rId71"/>
    <p:sldId id="4970" r:id="rId72"/>
    <p:sldId id="363" r:id="rId73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51C3EA2-A2D1-4DE3-92EB-C607234DBAA4}">
          <p14:sldIdLst>
            <p14:sldId id="2076137172"/>
            <p14:sldId id="301"/>
            <p14:sldId id="260"/>
            <p14:sldId id="366"/>
            <p14:sldId id="2134805734"/>
            <p14:sldId id="2134805733"/>
            <p14:sldId id="362"/>
            <p14:sldId id="2076137129"/>
            <p14:sldId id="2134805723"/>
            <p14:sldId id="5079"/>
            <p14:sldId id="5080"/>
            <p14:sldId id="2076137130"/>
            <p14:sldId id="2134805724"/>
            <p14:sldId id="2134805731"/>
            <p14:sldId id="4963"/>
            <p14:sldId id="2076137131"/>
            <p14:sldId id="2134805732"/>
            <p14:sldId id="2076137171"/>
            <p14:sldId id="5018"/>
            <p14:sldId id="2076137126"/>
          </p14:sldIdLst>
        </p14:section>
        <p14:section name="Day 1" id="{94E4BC8D-4C6B-497C-AF0B-DB8F23016922}">
          <p14:sldIdLst>
            <p14:sldId id="2076137127"/>
            <p14:sldId id="2076137128"/>
            <p14:sldId id="4987"/>
            <p14:sldId id="4997"/>
            <p14:sldId id="4998"/>
            <p14:sldId id="5000"/>
            <p14:sldId id="5001"/>
            <p14:sldId id="4977"/>
            <p14:sldId id="367"/>
            <p14:sldId id="4982"/>
            <p14:sldId id="369"/>
            <p14:sldId id="370"/>
            <p14:sldId id="2076137124"/>
            <p14:sldId id="368"/>
            <p14:sldId id="4999"/>
            <p14:sldId id="4983"/>
            <p14:sldId id="4989"/>
            <p14:sldId id="4994"/>
            <p14:sldId id="4990"/>
            <p14:sldId id="4991"/>
            <p14:sldId id="4992"/>
            <p14:sldId id="4995"/>
            <p14:sldId id="484"/>
            <p14:sldId id="485"/>
            <p14:sldId id="4988"/>
            <p14:sldId id="4981"/>
            <p14:sldId id="380"/>
            <p14:sldId id="376"/>
          </p14:sldIdLst>
        </p14:section>
        <p14:section name="Day 2" id="{317F7FAE-0188-4DFF-B682-3D22C5E0868F}">
          <p14:sldIdLst>
            <p14:sldId id="4993"/>
            <p14:sldId id="4996"/>
          </p14:sldIdLst>
        </p14:section>
        <p14:section name="Outro" id="{9FA6AB8F-9B19-476D-8E5C-7C707F6C0926}">
          <p14:sldIdLst>
            <p14:sldId id="360"/>
            <p14:sldId id="359"/>
            <p14:sldId id="346"/>
            <p14:sldId id="347"/>
            <p14:sldId id="352"/>
            <p14:sldId id="361"/>
            <p14:sldId id="365"/>
            <p14:sldId id="351"/>
            <p14:sldId id="348"/>
            <p14:sldId id="349"/>
            <p14:sldId id="355"/>
            <p14:sldId id="354"/>
            <p14:sldId id="356"/>
            <p14:sldId id="4965"/>
            <p14:sldId id="4968"/>
            <p14:sldId id="4973"/>
            <p14:sldId id="4974"/>
            <p14:sldId id="4975"/>
            <p14:sldId id="4976"/>
            <p14:sldId id="4969"/>
            <p14:sldId id="4970"/>
            <p14:sldId id="3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1181" autoAdjust="0"/>
    <p:restoredTop sz="95256" autoAdjust="0"/>
  </p:normalViewPr>
  <p:slideViewPr>
    <p:cSldViewPr snapToGrid="0" snapToObjects="1">
      <p:cViewPr varScale="1">
        <p:scale>
          <a:sx n="146" d="100"/>
          <a:sy n="146" d="100"/>
        </p:scale>
        <p:origin x="276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8EE09-8F77-4EFD-B59C-35BB3D51A33E}" type="datetimeFigureOut">
              <a:rPr lang="en-US" smtClean="0"/>
              <a:t>Mon, 1/13/2025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432F0-E49E-4C04-A383-401B93C71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6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09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15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91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524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44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84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8070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747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1560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287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377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734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200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983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015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927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103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248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1706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132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2053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482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602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1977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0032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049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1046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6095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916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796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226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677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86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9947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59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419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281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298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160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010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333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780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76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940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83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98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88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507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22949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26428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122949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27954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6002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2524458"/>
            <a:ext cx="2472049" cy="354734"/>
          </a:xfrm>
        </p:spPr>
        <p:txBody>
          <a:bodyPr lIns="182880" tIns="0" rIns="182880" bIns="0"/>
          <a:lstStyle>
            <a:lvl1pPr marL="0" indent="0" algn="ctr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3332296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35775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26002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29481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3332296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134248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040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11201" y="1371600"/>
            <a:ext cx="1912949" cy="1831947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613244" y="1369413"/>
            <a:ext cx="1917516" cy="1836321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6426485" y="1381673"/>
            <a:ext cx="1891913" cy="1811802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42519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36418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693121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Mon, 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  <p:sldLayoutId id="2147483659" r:id="rId9"/>
    <p:sldLayoutId id="2147483660" r:id="rId10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8.png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ickpik.com/school-shark-game-application-underwater-sea-36144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9635" y="7145"/>
            <a:ext cx="5555262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AZ-104: Microsoft Azure Administrator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36023C-A5CD-47BE-8A05-7AC44842B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08" y="1257423"/>
            <a:ext cx="3092748" cy="309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178" y="861004"/>
            <a:ext cx="6983643" cy="365415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91544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208" y="682639"/>
            <a:ext cx="4671583" cy="42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935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796" y="620759"/>
            <a:ext cx="2042656" cy="442081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593" y="620759"/>
            <a:ext cx="2042656" cy="442081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7338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90" y="63172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17" y="63172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44" y="63172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Picture 3" descr="A stool with blue labels&#10;&#10;Description automatically generated">
            <a:extLst>
              <a:ext uri="{FF2B5EF4-FFF2-40B4-BE49-F238E27FC236}">
                <a16:creationId xmlns:a16="http://schemas.microsoft.com/office/drawing/2014/main" id="{7A43C21C-0627-87CC-6FEB-8C1EF1C93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3" y="57920"/>
            <a:ext cx="8999374" cy="502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4075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AZ-104 Latest Updates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FAB20A-F397-C60A-5C5A-A31B7D7D5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988" y="841179"/>
            <a:ext cx="5554307" cy="346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43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Network Engineer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232B48-96F7-0B74-2414-E3E23C58E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09" y="1781274"/>
            <a:ext cx="7152381" cy="158095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1B2B39-04E9-40B4-AF36-E6DA3F14E5A8}"/>
              </a:ext>
            </a:extLst>
          </p:cNvPr>
          <p:cNvSpPr/>
          <p:nvPr/>
        </p:nvSpPr>
        <p:spPr>
          <a:xfrm>
            <a:off x="3335091" y="1993463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AZ-700</a:t>
            </a:r>
          </a:p>
        </p:txBody>
      </p:sp>
    </p:spTree>
    <p:extLst>
      <p:ext uri="{BB962C8B-B14F-4D97-AF65-F5344CB8AC3E}">
        <p14:creationId xmlns:p14="http://schemas.microsoft.com/office/powerpoint/2010/main" val="1102940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Security Engineer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E3ACF2-BFED-D9F7-984C-5E8B51812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886035"/>
            <a:ext cx="7314286" cy="137142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1B2B39-04E9-40B4-AF36-E6DA3F14E5A8}"/>
              </a:ext>
            </a:extLst>
          </p:cNvPr>
          <p:cNvSpPr/>
          <p:nvPr/>
        </p:nvSpPr>
        <p:spPr>
          <a:xfrm>
            <a:off x="3397250" y="2024017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AZ-500</a:t>
            </a:r>
          </a:p>
        </p:txBody>
      </p:sp>
    </p:spTree>
    <p:extLst>
      <p:ext uri="{BB962C8B-B14F-4D97-AF65-F5344CB8AC3E}">
        <p14:creationId xmlns:p14="http://schemas.microsoft.com/office/powerpoint/2010/main" val="4243454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B7EE4-C4E1-4355-B1CE-0E578276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Solutions Architect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DF20E5-C22D-0DD5-DAB8-D86A92C96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0598"/>
            <a:ext cx="9144000" cy="116230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A98026-8648-4C83-86EF-6CCCB6403DCC}"/>
              </a:ext>
            </a:extLst>
          </p:cNvPr>
          <p:cNvSpPr/>
          <p:nvPr/>
        </p:nvSpPr>
        <p:spPr>
          <a:xfrm>
            <a:off x="5044847" y="1990598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AZ-305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FC7EE7C-96B3-A77D-A5B4-7EE777363D99}"/>
              </a:ext>
            </a:extLst>
          </p:cNvPr>
          <p:cNvSpPr/>
          <p:nvPr/>
        </p:nvSpPr>
        <p:spPr>
          <a:xfrm>
            <a:off x="1661567" y="1990598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AZ-104</a:t>
            </a:r>
          </a:p>
        </p:txBody>
      </p:sp>
    </p:spTree>
    <p:extLst>
      <p:ext uri="{BB962C8B-B14F-4D97-AF65-F5344CB8AC3E}">
        <p14:creationId xmlns:p14="http://schemas.microsoft.com/office/powerpoint/2010/main" val="4019001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B7EE4-C4E1-4355-B1CE-0E578276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DevOps Engineer Expert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8588C9-C4F0-6293-5F4F-6A39B6313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4" y="1531245"/>
            <a:ext cx="8690356" cy="208100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A98026-8648-4C83-86EF-6CCCB6403DCC}"/>
              </a:ext>
            </a:extLst>
          </p:cNvPr>
          <p:cNvSpPr/>
          <p:nvPr/>
        </p:nvSpPr>
        <p:spPr>
          <a:xfrm>
            <a:off x="1755775" y="1531245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AZ-104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E8B34A-B786-4334-A178-FBFC4F8EC0F4}"/>
              </a:ext>
            </a:extLst>
          </p:cNvPr>
          <p:cNvSpPr/>
          <p:nvPr/>
        </p:nvSpPr>
        <p:spPr>
          <a:xfrm>
            <a:off x="1755775" y="3575743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AZ-204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2CD3D6-E875-498B-8FF6-0DF352EE62FC}"/>
              </a:ext>
            </a:extLst>
          </p:cNvPr>
          <p:cNvSpPr/>
          <p:nvPr/>
        </p:nvSpPr>
        <p:spPr>
          <a:xfrm>
            <a:off x="1163964" y="2477962"/>
            <a:ext cx="412750" cy="412750"/>
          </a:xfrm>
          <a:prstGeom prst="ellipse">
            <a:avLst/>
          </a:prstGeom>
          <a:noFill/>
          <a:ln w="57150">
            <a:solidFill>
              <a:srgbClr val="BE4D4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B612BA-E384-444D-AD82-5AD04C747E79}"/>
              </a:ext>
            </a:extLst>
          </p:cNvPr>
          <p:cNvSpPr/>
          <p:nvPr/>
        </p:nvSpPr>
        <p:spPr>
          <a:xfrm>
            <a:off x="4751251" y="2065848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AZ-400</a:t>
            </a:r>
          </a:p>
        </p:txBody>
      </p:sp>
    </p:spTree>
    <p:extLst>
      <p:ext uri="{BB962C8B-B14F-4D97-AF65-F5344CB8AC3E}">
        <p14:creationId xmlns:p14="http://schemas.microsoft.com/office/powerpoint/2010/main" val="3856239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162594"/>
            <a:ext cx="3590636" cy="3057796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Microsoft MVP, MCT</a:t>
            </a:r>
          </a:p>
          <a:p>
            <a:r>
              <a:rPr lang="en-US" dirty="0"/>
              <a:t>Former Microsoft FTE, Azure Governance</a:t>
            </a:r>
          </a:p>
          <a:p>
            <a:r>
              <a:rPr lang="en-US" dirty="0"/>
              <a:t>Connect:</a:t>
            </a:r>
            <a:br>
              <a:rPr lang="en-US" dirty="0"/>
            </a:b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F82701-85F0-0FE7-DF01-4399B4FA4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3" y="2053457"/>
            <a:ext cx="1036585" cy="1036585"/>
          </a:xfrm>
          <a:prstGeom prst="rect">
            <a:avLst/>
          </a:prstGeom>
        </p:spPr>
      </p:pic>
      <p:pic>
        <p:nvPicPr>
          <p:cNvPr id="7" name="Picture 6" descr="A person wearing glasses and a jacket&#10;&#10;Description automatically generated">
            <a:extLst>
              <a:ext uri="{FF2B5EF4-FFF2-40B4-BE49-F238E27FC236}">
                <a16:creationId xmlns:a16="http://schemas.microsoft.com/office/drawing/2014/main" id="{D97CFE6D-CDAD-876D-E76B-DF0B137D8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179" y="1096398"/>
            <a:ext cx="2636398" cy="295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 Thank You Very Much...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1792224"/>
            <a:ext cx="6839712" cy="2569568"/>
          </a:xfrm>
        </p:spPr>
        <p:txBody>
          <a:bodyPr/>
          <a:lstStyle/>
          <a:p>
            <a:r>
              <a:rPr lang="en-US" dirty="0"/>
              <a:t>Study: </a:t>
            </a:r>
            <a:r>
              <a:rPr lang="en-US" b="1" dirty="0">
                <a:solidFill>
                  <a:srgbClr val="0070C0"/>
                </a:solidFill>
              </a:rPr>
              <a:t>timw.info/az104</a:t>
            </a:r>
          </a:p>
          <a:p>
            <a:r>
              <a:rPr lang="en-US" dirty="0"/>
              <a:t>Connect: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029C1-5DD1-431F-B6FD-8F8BCED0B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085" y="2814077"/>
            <a:ext cx="1495283" cy="1495283"/>
          </a:xfrm>
          <a:prstGeom prst="rect">
            <a:avLst/>
          </a:prstGeom>
        </p:spPr>
      </p:pic>
      <p:pic>
        <p:nvPicPr>
          <p:cNvPr id="5" name="Picture 4" descr="A person wearing glasses and a jacket&#10;&#10;Description automatically generated">
            <a:extLst>
              <a:ext uri="{FF2B5EF4-FFF2-40B4-BE49-F238E27FC236}">
                <a16:creationId xmlns:a16="http://schemas.microsoft.com/office/drawing/2014/main" id="{A587B711-AC20-4840-C06F-29E023E80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263" y="877648"/>
            <a:ext cx="1634314" cy="182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37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Virtual Machine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3A2702-2F5E-4EF6-85E6-7A0037D44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  <p:sp>
        <p:nvSpPr>
          <p:cNvPr id="4" name="AutoShape 2" descr="Windows VM in Azure">
            <a:extLst>
              <a:ext uri="{FF2B5EF4-FFF2-40B4-BE49-F238E27FC236}">
                <a16:creationId xmlns:a16="http://schemas.microsoft.com/office/drawing/2014/main" id="{330C6E5F-829D-4EA9-A5A1-D301056D89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59811A-85D2-4374-9C99-DAA443E84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407" y="672472"/>
            <a:ext cx="6722385" cy="423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97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02" y="989581"/>
            <a:ext cx="5184798" cy="340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08BB08-0261-44D3-B78A-67BF7EC63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76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131" y="905526"/>
            <a:ext cx="4123739" cy="354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3A2702-2F5E-4EF6-85E6-7A0037D44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41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 Restore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61A52A-BC43-46DA-B8D2-CF7744A46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5403"/>
            <a:ext cx="9144000" cy="237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34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Site Recovery (ASR)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Nub8-Disaster recovery as a service DRaaS with Azure">
            <a:extLst>
              <a:ext uri="{FF2B5EF4-FFF2-40B4-BE49-F238E27FC236}">
                <a16:creationId xmlns:a16="http://schemas.microsoft.com/office/drawing/2014/main" id="{D477AFAB-CF7C-4C21-BC21-A6CCA418D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243" y="560553"/>
            <a:ext cx="6310313" cy="441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348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 descr="Azure Monitor overview">
            <a:extLst>
              <a:ext uri="{FF2B5EF4-FFF2-40B4-BE49-F238E27FC236}">
                <a16:creationId xmlns:a16="http://schemas.microsoft.com/office/drawing/2014/main" id="{BE475557-C34D-4E1F-BFE5-78BBF9A71E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3AAA08-7ABC-4C9C-9910-E4787E0E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23" y="666749"/>
            <a:ext cx="7293754" cy="401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76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Log Analytics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 descr="Azure Monitor overview">
            <a:extLst>
              <a:ext uri="{FF2B5EF4-FFF2-40B4-BE49-F238E27FC236}">
                <a16:creationId xmlns:a16="http://schemas.microsoft.com/office/drawing/2014/main" id="{BE475557-C34D-4E1F-BFE5-78BBF9A71E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BE7F54-135C-4594-A8CC-4CAB202E3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2" y="623615"/>
            <a:ext cx="8992855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866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Subscriptions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60F680F3-6D02-4704-A19C-B4CA450A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848" y="634284"/>
            <a:ext cx="3657600" cy="443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509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B7C1F-544B-4585-B1E5-25F773A2D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628" y="1186427"/>
            <a:ext cx="3508744" cy="38736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806342-FD1E-47DA-90BC-BA4B9252565F}"/>
              </a:ext>
            </a:extLst>
          </p:cNvPr>
          <p:cNvSpPr/>
          <p:nvPr/>
        </p:nvSpPr>
        <p:spPr>
          <a:xfrm>
            <a:off x="2955851" y="1063256"/>
            <a:ext cx="3200400" cy="5605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9E626A-0B9B-48F2-BCB1-D14F4226FB93}"/>
              </a:ext>
            </a:extLst>
          </p:cNvPr>
          <p:cNvSpPr txBox="1"/>
          <p:nvPr/>
        </p:nvSpPr>
        <p:spPr>
          <a:xfrm>
            <a:off x="265814" y="1403498"/>
            <a:ext cx="2275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RBAC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Policy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438D35-D689-4C0D-AF09-3B7B8ADD21BA}"/>
              </a:ext>
            </a:extLst>
          </p:cNvPr>
          <p:cNvSpPr txBox="1"/>
          <p:nvPr/>
        </p:nvSpPr>
        <p:spPr>
          <a:xfrm>
            <a:off x="6602819" y="1403498"/>
            <a:ext cx="2275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No </a:t>
            </a:r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2868756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00"/>
              </a:spcBef>
            </a:pPr>
            <a:r>
              <a:rPr lang="en-GB" dirty="0"/>
              <a:t>Manage Azure identities and governance (20–25%)</a:t>
            </a:r>
          </a:p>
          <a:p>
            <a:pPr>
              <a:spcBef>
                <a:spcPts val="100"/>
              </a:spcBef>
            </a:pPr>
            <a:r>
              <a:rPr lang="en-GB" dirty="0"/>
              <a:t>Implement and manage storage (15–20%)</a:t>
            </a:r>
          </a:p>
          <a:p>
            <a:pPr>
              <a:spcBef>
                <a:spcPts val="100"/>
              </a:spcBef>
            </a:pPr>
            <a:r>
              <a:rPr lang="en-GB" dirty="0"/>
              <a:t>Deploy and manage Azure compute resources (20–25%)</a:t>
            </a:r>
          </a:p>
          <a:p>
            <a:pPr>
              <a:spcBef>
                <a:spcPts val="100"/>
              </a:spcBef>
            </a:pPr>
            <a:r>
              <a:rPr lang="en-GB" dirty="0"/>
              <a:t>Implement and manage virtual networking (15–20%)</a:t>
            </a:r>
          </a:p>
          <a:p>
            <a:pPr>
              <a:spcBef>
                <a:spcPts val="100"/>
              </a:spcBef>
            </a:pPr>
            <a:r>
              <a:rPr lang="en-GB" dirty="0"/>
              <a:t>Monitor and maintain Azure resources (10–15%)</a:t>
            </a:r>
          </a:p>
          <a:p>
            <a:pPr>
              <a:spcBef>
                <a:spcPts val="100"/>
              </a:spcBef>
            </a:pPr>
            <a:r>
              <a:rPr lang="en-GB" dirty="0"/>
              <a:t>Microsoft certification strategy tips and tricks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800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694506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7248745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 / 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9DFEC-CE74-45DC-9CF9-09B09FB65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775" y="1353066"/>
            <a:ext cx="3736995" cy="22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E801B1-4034-478B-9A5B-4D6EB9C1A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47" y="1361476"/>
            <a:ext cx="3736995" cy="22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861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/ RA-GZRS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73376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Access Signature (SAS)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2D6928-7FFE-4526-8C07-8115F7B53950}"/>
              </a:ext>
            </a:extLst>
          </p:cNvPr>
          <p:cNvSpPr txBox="1"/>
          <p:nvPr/>
        </p:nvSpPr>
        <p:spPr>
          <a:xfrm>
            <a:off x="96630" y="733646"/>
            <a:ext cx="88559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https://cloudstg704.blob.core.windows.net/test/profile.ps1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sz="2400" b="1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st=2020-0114T14%3A34%3A12Z&amp;se=2020-0115T15%3A34%3A00Z</a:t>
            </a:r>
            <a:r>
              <a:rPr lang="en-US" sz="2400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&amp;sp=rl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&amp;sv=20180328</a:t>
            </a:r>
            <a:r>
              <a:rPr lang="en-US" sz="2400" b="1" dirty="0"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&amp;sr=b</a:t>
            </a:r>
            <a:r>
              <a:rPr lang="en-US" sz="2400" b="1" dirty="0">
                <a:highlight>
                  <a:srgbClr val="FF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&amp;sig=6g7u%2BYUYJ%2BRGtYGmSeh%2Fd7rRGLT9%2FjqOl%2BGDdVDT30o%3D</a:t>
            </a:r>
          </a:p>
        </p:txBody>
      </p:sp>
    </p:spTree>
    <p:extLst>
      <p:ext uri="{BB962C8B-B14F-4D97-AF65-F5344CB8AC3E}">
        <p14:creationId xmlns:p14="http://schemas.microsoft.com/office/powerpoint/2010/main" val="33780991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698311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</a:t>
            </a:r>
          </a:p>
        </p:txBody>
      </p:sp>
    </p:spTree>
    <p:extLst>
      <p:ext uri="{BB962C8B-B14F-4D97-AF65-F5344CB8AC3E}">
        <p14:creationId xmlns:p14="http://schemas.microsoft.com/office/powerpoint/2010/main" val="42384967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Networks / Load Balancer</a:t>
            </a:r>
          </a:p>
        </p:txBody>
      </p:sp>
      <p:pic>
        <p:nvPicPr>
          <p:cNvPr id="1026" name="Picture 2" descr="Highly available network architecture for Azure N-tier applications&quot;">
            <a:extLst>
              <a:ext uri="{FF2B5EF4-FFF2-40B4-BE49-F238E27FC236}">
                <a16:creationId xmlns:a16="http://schemas.microsoft.com/office/drawing/2014/main" id="{B5CE3993-7EBC-40AB-9AA5-5FA390E9B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605" y="641324"/>
            <a:ext cx="6126790" cy="42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912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3074" name="Picture 2" descr="imageURLroute">
            <a:extLst>
              <a:ext uri="{FF2B5EF4-FFF2-40B4-BE49-F238E27FC236}">
                <a16:creationId xmlns:a16="http://schemas.microsoft.com/office/drawing/2014/main" id="{2552B83C-D69D-4E03-9A59-A532B03FC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582" y="649826"/>
            <a:ext cx="6566836" cy="402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586F848-0556-4E17-879C-6D6B3FD8396C}"/>
              </a:ext>
            </a:extLst>
          </p:cNvPr>
          <p:cNvSpPr/>
          <p:nvPr/>
        </p:nvSpPr>
        <p:spPr>
          <a:xfrm>
            <a:off x="3715352" y="3888606"/>
            <a:ext cx="1126155" cy="4042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</a:t>
            </a:r>
          </a:p>
        </p:txBody>
      </p:sp>
    </p:spTree>
    <p:extLst>
      <p:ext uri="{BB962C8B-B14F-4D97-AF65-F5344CB8AC3E}">
        <p14:creationId xmlns:p14="http://schemas.microsoft.com/office/powerpoint/2010/main" val="22729160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Gateway Components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F41981A-D039-4F7C-AA39-B4410DE67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21" y="647700"/>
            <a:ext cx="4782957" cy="437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582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Case study approach</a:t>
            </a:r>
          </a:p>
          <a:p>
            <a:r>
              <a:rPr lang="en-US" dirty="0"/>
              <a:t>Please review the recordings…several times!</a:t>
            </a:r>
          </a:p>
          <a:p>
            <a:r>
              <a:rPr lang="en-US" dirty="0"/>
              <a:t>I’m here to answer your questions – take advantage of this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26287160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6B24B1-7190-4E4D-BF93-001B50E23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68" y="612387"/>
            <a:ext cx="7717064" cy="432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878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Cloud with Hub/Spoke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258371-06B0-4B95-A20E-F98720541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711" y="805159"/>
            <a:ext cx="6554577" cy="420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96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ExpressRoute</a:t>
            </a:r>
          </a:p>
        </p:txBody>
      </p:sp>
      <p:pic>
        <p:nvPicPr>
          <p:cNvPr id="2050" name="Picture 2" descr="1">
            <a:extLst>
              <a:ext uri="{FF2B5EF4-FFF2-40B4-BE49-F238E27FC236}">
                <a16:creationId xmlns:a16="http://schemas.microsoft.com/office/drawing/2014/main" id="{F333D50D-6542-4B6A-8B1E-C44BBEEB6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655435"/>
            <a:ext cx="8470900" cy="405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2412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EEB58AE5-9359-4351-84E4-AF0E5EA52168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927" y="1371600"/>
            <a:ext cx="1045369" cy="1045369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B90DBA-9403-403F-B30B-D848DC326E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API Management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E4C768F-89EC-401E-841B-D2AC37DC4BA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4" y="1371600"/>
            <a:ext cx="1045369" cy="104536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42BBD-A0AD-426E-94F5-3FA845AD78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Web Apps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33F3E1F-1DD2-4134-BB35-DF002149D18D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501" y="1371600"/>
            <a:ext cx="1407763" cy="1045369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066D68-6175-4625-8C2E-98912EC284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Web Apps for Containers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B1288B8D-1D6A-4DBE-9103-73A1E64493E9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4" y="3382982"/>
            <a:ext cx="1045369" cy="1045369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97A66F-C92C-4C8C-B2B6-8C573876F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9481" y="4535943"/>
            <a:ext cx="2472049" cy="35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Functions</a:t>
            </a:r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014B0ABE-756C-45AC-8976-6A487CB2860D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861" y="3382982"/>
            <a:ext cx="1345041" cy="1045369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5CF40E4-97BF-4464-B56F-4E7E9041C46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35774" y="4535943"/>
            <a:ext cx="2472049" cy="35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Logic Apps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CAE58-099B-40DB-8278-7E5284B9DB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5394" y="149257"/>
            <a:ext cx="6504762" cy="704762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AA4373DC-5563-49F5-8A2E-C3CA659CB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</p:spTree>
    <p:extLst>
      <p:ext uri="{BB962C8B-B14F-4D97-AF65-F5344CB8AC3E}">
        <p14:creationId xmlns:p14="http://schemas.microsoft.com/office/powerpoint/2010/main" val="206554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4" grpId="0" build="p"/>
      <p:bldP spid="6" grpId="0" build="p"/>
      <p:bldP spid="10" grpId="0" build="p"/>
      <p:bldP spid="14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296F677-22E2-4F71-99E0-7833EFDC71F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08" y="1573411"/>
            <a:ext cx="1428750" cy="142875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30F165B-5B21-46F4-A2D1-DD753919291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5" y="1572815"/>
            <a:ext cx="1428750" cy="1428750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18A8E35-BDAD-4D19-B8C1-7B62003EB42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71" y="1572815"/>
            <a:ext cx="1428750" cy="142875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4C1BBE-FD22-487F-826A-F59A847C78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3281" y="2861234"/>
            <a:ext cx="2472049" cy="923330"/>
          </a:xfrm>
        </p:spPr>
        <p:txBody>
          <a:bodyPr/>
          <a:lstStyle/>
          <a:p>
            <a:r>
              <a:rPr lang="en-US" dirty="0"/>
              <a:t>Azure Container Instances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F69E67-2079-4FF7-B1CE-5A5626B729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2519" y="2864968"/>
            <a:ext cx="2472049" cy="923330"/>
          </a:xfrm>
        </p:spPr>
        <p:txBody>
          <a:bodyPr/>
          <a:lstStyle/>
          <a:p>
            <a:r>
              <a:rPr lang="en-US" dirty="0"/>
              <a:t>Azure Container Registry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6ACD1-EA71-40EC-ABF9-82E6242AE0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18670" y="2864968"/>
            <a:ext cx="2472049" cy="923330"/>
          </a:xfrm>
        </p:spPr>
        <p:txBody>
          <a:bodyPr/>
          <a:lstStyle/>
          <a:p>
            <a:r>
              <a:rPr lang="en-US" dirty="0"/>
              <a:t>Azure Kubernetes Service (AKS)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E69EF0-82E7-469E-910E-399734FDE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162" y="159604"/>
            <a:ext cx="6504762" cy="70476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231946F-EC19-4484-AF49-4B2EC5DFD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</p:spPr>
        <p:txBody>
          <a:bodyPr/>
          <a:lstStyle/>
          <a:p>
            <a:r>
              <a:rPr lang="en-US" dirty="0"/>
              <a:t>Running Containers in Azure</a:t>
            </a:r>
          </a:p>
        </p:txBody>
      </p:sp>
    </p:spTree>
    <p:extLst>
      <p:ext uri="{BB962C8B-B14F-4D97-AF65-F5344CB8AC3E}">
        <p14:creationId xmlns:p14="http://schemas.microsoft.com/office/powerpoint/2010/main" val="2158965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Lifecycle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8BB08-0261-44D3-B78A-67BF7EC6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323866-DA2E-4435-8647-E50186B19385}"/>
              </a:ext>
            </a:extLst>
          </p:cNvPr>
          <p:cNvSpPr txBox="1"/>
          <p:nvPr/>
        </p:nvSpPr>
        <p:spPr>
          <a:xfrm>
            <a:off x="0" y="4835723"/>
            <a:ext cx="354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https://timw.info/89a04</a:t>
            </a:r>
          </a:p>
        </p:txBody>
      </p:sp>
      <p:sp>
        <p:nvSpPr>
          <p:cNvPr id="5" name="AutoShape 2" descr="Docker Architecture Diagram">
            <a:extLst>
              <a:ext uri="{FF2B5EF4-FFF2-40B4-BE49-F238E27FC236}">
                <a16:creationId xmlns:a16="http://schemas.microsoft.com/office/drawing/2014/main" id="{7B98C03A-C169-4A29-BC17-FDB909ECA2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F8CFD2C-9497-45D0-B0CA-D31594C03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025" y="560553"/>
            <a:ext cx="7981950" cy="416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918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Identity and Governance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3131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8A521-F5BB-40C6-BB34-4FDEE0B22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File Sync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49C9F5E-A877-4CD7-A64B-868F4EAB2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560553"/>
            <a:ext cx="5953125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569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B3AB2D-C116-442D-AC32-4F8FB505F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426" y="723013"/>
            <a:ext cx="4641148" cy="404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354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26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/>
              <a:t>Course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>
            <a:normAutofit/>
          </a:bodyPr>
          <a:lstStyle/>
          <a:p>
            <a:r>
              <a:rPr lang="en-US" dirty="0"/>
              <a:t>We'll move like a shark - always in motion</a:t>
            </a:r>
          </a:p>
          <a:p>
            <a:r>
              <a:rPr lang="en-US" dirty="0"/>
              <a:t>Remember you'll have the recording and class repo links to fall back on</a:t>
            </a:r>
          </a:p>
        </p:txBody>
      </p:sp>
      <p:pic>
        <p:nvPicPr>
          <p:cNvPr id="5" name="Picture 4" descr="A shark swimming in the water">
            <a:extLst>
              <a:ext uri="{FF2B5EF4-FFF2-40B4-BE49-F238E27FC236}">
                <a16:creationId xmlns:a16="http://schemas.microsoft.com/office/drawing/2014/main" id="{5D3CD945-8F1B-53A0-311F-2A4D485D8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8231" r="14847" b="3"/>
          <a:stretch/>
        </p:blipFill>
        <p:spPr>
          <a:xfrm>
            <a:off x="4657344" y="946356"/>
            <a:ext cx="4038600" cy="33944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794216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 and Recovery</a:t>
            </a:r>
          </a:p>
        </p:txBody>
      </p:sp>
    </p:spTree>
    <p:extLst>
      <p:ext uri="{BB962C8B-B14F-4D97-AF65-F5344CB8AC3E}">
        <p14:creationId xmlns:p14="http://schemas.microsoft.com/office/powerpoint/2010/main" val="13078539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A6DD3-650E-4DBA-B353-68CBD936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Role-Based Certifications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636A4-5E65-457F-87C8-FCE2ABE73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101" y="962479"/>
            <a:ext cx="3255798" cy="325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562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5A04E-AA5D-4B60-9857-6CD4C6352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Cert Study Pyramid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7E8128F0-0CAC-4A4B-954F-FEFC51EFAF01}"/>
              </a:ext>
            </a:extLst>
          </p:cNvPr>
          <p:cNvSpPr/>
          <p:nvPr/>
        </p:nvSpPr>
        <p:spPr>
          <a:xfrm>
            <a:off x="2807127" y="1166502"/>
            <a:ext cx="3529743" cy="2642848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05AA5-08C9-4D87-8F93-E8096164C504}"/>
              </a:ext>
            </a:extLst>
          </p:cNvPr>
          <p:cNvSpPr txBox="1"/>
          <p:nvPr/>
        </p:nvSpPr>
        <p:spPr>
          <a:xfrm>
            <a:off x="1412372" y="179159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Content knowledge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B5998-CEFE-497B-A133-65252ADC961A}"/>
              </a:ext>
            </a:extLst>
          </p:cNvPr>
          <p:cNvSpPr txBox="1"/>
          <p:nvPr/>
        </p:nvSpPr>
        <p:spPr>
          <a:xfrm>
            <a:off x="5346668" y="177482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Practical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6ECAD-1AF0-43C3-B72B-1AB8B9F14561}"/>
              </a:ext>
            </a:extLst>
          </p:cNvPr>
          <p:cNvSpPr txBox="1"/>
          <p:nvPr/>
        </p:nvSpPr>
        <p:spPr>
          <a:xfrm>
            <a:off x="2807127" y="3809350"/>
            <a:ext cx="3529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Test-taking skills</a:t>
            </a:r>
          </a:p>
        </p:txBody>
      </p:sp>
    </p:spTree>
    <p:extLst>
      <p:ext uri="{BB962C8B-B14F-4D97-AF65-F5344CB8AC3E}">
        <p14:creationId xmlns:p14="http://schemas.microsoft.com/office/powerpoint/2010/main" val="5338570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AZ-104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4714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Single-Answer Multiple Choice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28477-F78C-4E11-87CF-F7DC40A78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993" y="728021"/>
            <a:ext cx="5700013" cy="381281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62022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Multiple-Answer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4151DD-B8E4-4DC4-A361-F05D19FB7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167" y="816683"/>
            <a:ext cx="6363666" cy="368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539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move an Azure VM to another hardware host.</a:t>
            </a:r>
          </a:p>
          <a:p>
            <a:endParaRPr lang="en-US" dirty="0"/>
          </a:p>
          <a:p>
            <a:r>
              <a:rPr lang="en-US" dirty="0"/>
              <a:t>Solution: You redeploy the VM.</a:t>
            </a:r>
          </a:p>
          <a:p>
            <a:endParaRPr lang="en-US" dirty="0"/>
          </a:p>
          <a:p>
            <a:r>
              <a:rPr lang="en-US" dirty="0"/>
              <a:t>Does this solution meet the goal?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Yes</a:t>
            </a:r>
          </a:p>
          <a:p>
            <a:pPr marL="342900" indent="-342900">
              <a:buAutoNum type="alphaLcPeriod"/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3608303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move an Azure VM to another hardware host.</a:t>
            </a:r>
          </a:p>
          <a:p>
            <a:endParaRPr lang="en-US" dirty="0"/>
          </a:p>
          <a:p>
            <a:r>
              <a:rPr lang="en-US" dirty="0"/>
              <a:t>Solution: You restart the VM.</a:t>
            </a:r>
          </a:p>
          <a:p>
            <a:endParaRPr lang="en-US" dirty="0"/>
          </a:p>
          <a:p>
            <a:r>
              <a:rPr lang="en-US" dirty="0"/>
              <a:t>Does this solution meet the goal?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Yes</a:t>
            </a:r>
          </a:p>
          <a:p>
            <a:pPr marL="342900" indent="-342900">
              <a:buAutoNum type="alphaLcPeriod"/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6155536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C84055-1610-4831-A59C-C1BE4D185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484" y="791354"/>
            <a:ext cx="7071031" cy="37175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545533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686769-1C25-417B-9697-3559ED1F1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920" y="654589"/>
            <a:ext cx="5732160" cy="383432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76875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Schedule (Central Time)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24EA8E-0AA4-07A9-FBB8-412D446F27A7}"/>
              </a:ext>
            </a:extLst>
          </p:cNvPr>
          <p:cNvSpPr txBox="1"/>
          <p:nvPr/>
        </p:nvSpPr>
        <p:spPr>
          <a:xfrm>
            <a:off x="2008669" y="1149531"/>
            <a:ext cx="5897880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12:00 pm  -  Hello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01:00 pm  -  9-min break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02:00 pm  -  9-min break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03:00 pm  -  9-min break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04:00 pm  -  9-min break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05:00 pm  -  Goodbye</a:t>
            </a:r>
          </a:p>
        </p:txBody>
      </p:sp>
    </p:spTree>
    <p:extLst>
      <p:ext uri="{BB962C8B-B14F-4D97-AF65-F5344CB8AC3E}">
        <p14:creationId xmlns:p14="http://schemas.microsoft.com/office/powerpoint/2010/main" val="41503830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Screen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3274D0-DE59-4266-B6AC-9688DABC5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118" y="693526"/>
            <a:ext cx="6675763" cy="386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522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5731C-E693-462B-BC44-11CDB8CDB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69" y="807962"/>
            <a:ext cx="7153862" cy="371148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179674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 / Code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2DCFFE-3A47-4B08-B7C0-EA1D248E4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425" y="696997"/>
            <a:ext cx="6235150" cy="384347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197308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Performance-Based Lab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57C47B-F4B3-41E6-96A6-8A98746BE64C}"/>
              </a:ext>
            </a:extLst>
          </p:cNvPr>
          <p:cNvGrpSpPr/>
          <p:nvPr/>
        </p:nvGrpSpPr>
        <p:grpSpPr>
          <a:xfrm>
            <a:off x="1340781" y="481722"/>
            <a:ext cx="6462437" cy="4216235"/>
            <a:chOff x="1013962" y="716085"/>
            <a:chExt cx="6738900" cy="42688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CB30D66-21B7-4B18-81D6-A6DD9B720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421C3B-BD3B-4BD8-B947-05FBD6719E2C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F869E0BE-4AFF-4DBF-93BA-D8D554C3C3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6F2F5BFD-FC7A-4D24-9649-48D80C1E6B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18D3244-A8C8-48DB-8A43-4B596A383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81BA0F-A095-42F7-9D53-71D29BDEC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2DBB13A-B4C0-4228-A51C-918B3706C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C335AB0-8E7C-4216-B65E-DB8FD17C1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1840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4"/>
            <a:ext cx="8681776" cy="1077615"/>
            <a:chOff x="231112" y="2110085"/>
            <a:chExt cx="8681776" cy="9233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130378" y="2110085"/>
              <a:ext cx="488326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timw.info/az104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3205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1792224"/>
            <a:ext cx="6839712" cy="2569568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timw.info/az104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Website: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029C1-5DD1-431F-B6FD-8F8BCED0B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243" y="1500913"/>
            <a:ext cx="1811576" cy="181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82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6734C-6134-4A81-AE62-E47426862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146" y="824084"/>
            <a:ext cx="5071708" cy="39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64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474" y="783770"/>
            <a:ext cx="4279051" cy="418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4000</TotalTime>
  <Words>660</Words>
  <Application>Microsoft Office PowerPoint</Application>
  <PresentationFormat>On-screen Show (16:9)</PresentationFormat>
  <Paragraphs>219</Paragraphs>
  <Slides>72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Arial</vt:lpstr>
      <vt:lpstr>Calibri</vt:lpstr>
      <vt:lpstr>Courier New</vt:lpstr>
      <vt:lpstr>Gotham Light</vt:lpstr>
      <vt:lpstr>Times New Roman</vt:lpstr>
      <vt:lpstr>Standard_LiveLessons_2017</vt:lpstr>
      <vt:lpstr>Exam AZ-104: Microsoft Azure Administrator Crash Course</vt:lpstr>
      <vt:lpstr>Tim Warner</vt:lpstr>
      <vt:lpstr>Agenda</vt:lpstr>
      <vt:lpstr>Course Expectations</vt:lpstr>
      <vt:lpstr>Course Expectations</vt:lpstr>
      <vt:lpstr>Break Schedule (Central Time)</vt:lpstr>
      <vt:lpstr>Course Materials</vt:lpstr>
      <vt:lpstr>Session Recordings</vt:lpstr>
      <vt:lpstr>Session Recordings</vt:lpstr>
      <vt:lpstr>Session Recordings</vt:lpstr>
      <vt:lpstr>Session Recordings</vt:lpstr>
      <vt:lpstr>Mobile Browser: learning.oreilly.com</vt:lpstr>
      <vt:lpstr>O'Reilly Mobile App</vt:lpstr>
      <vt:lpstr> </vt:lpstr>
      <vt:lpstr>Exam AZ-104 Latest Updates</vt:lpstr>
      <vt:lpstr>Azure Network Engineer</vt:lpstr>
      <vt:lpstr>Azure Security Engineer</vt:lpstr>
      <vt:lpstr>Azure Solutions Architect</vt:lpstr>
      <vt:lpstr>Microsoft DevOps Engineer Expert</vt:lpstr>
      <vt:lpstr>Thank You! Thank You Very Much...</vt:lpstr>
      <vt:lpstr>Azure Virtual Machine</vt:lpstr>
      <vt:lpstr>Availability Set</vt:lpstr>
      <vt:lpstr>Availability Zone</vt:lpstr>
      <vt:lpstr>Instant Restore</vt:lpstr>
      <vt:lpstr>Azure Site Recovery (ASR)</vt:lpstr>
      <vt:lpstr>Azure Monitor</vt:lpstr>
      <vt:lpstr>Azure Log Analytics</vt:lpstr>
      <vt:lpstr>Azure Subscriptions</vt:lpstr>
      <vt:lpstr>Azure Management Scopes</vt:lpstr>
      <vt:lpstr>Storage</vt:lpstr>
      <vt:lpstr>Storage Account Replication</vt:lpstr>
      <vt:lpstr>Storage Account Replication</vt:lpstr>
      <vt:lpstr>Storage Account Replication</vt:lpstr>
      <vt:lpstr>Shared Access Signature (SAS)</vt:lpstr>
      <vt:lpstr>Monitoring</vt:lpstr>
      <vt:lpstr>Compute</vt:lpstr>
      <vt:lpstr>Virtual Networks / Load Balancer</vt:lpstr>
      <vt:lpstr>Application Gateway</vt:lpstr>
      <vt:lpstr>Application Gateway Components</vt:lpstr>
      <vt:lpstr>VNet Peering</vt:lpstr>
      <vt:lpstr>Hybrid Cloud with Hub/Spoke</vt:lpstr>
      <vt:lpstr>ExpressRoute</vt:lpstr>
      <vt:lpstr>Azure App Service</vt:lpstr>
      <vt:lpstr>Running Containers in Azure</vt:lpstr>
      <vt:lpstr>Docker Lifecycle</vt:lpstr>
      <vt:lpstr>Identity and Governance </vt:lpstr>
      <vt:lpstr>Azure File Sync</vt:lpstr>
      <vt:lpstr>Service Endpoints</vt:lpstr>
      <vt:lpstr>Networking </vt:lpstr>
      <vt:lpstr>Backup and Recovery</vt:lpstr>
      <vt:lpstr>Microsoft Role-Based Certifications</vt:lpstr>
      <vt:lpstr>Tim's Cert Study Pyramid</vt:lpstr>
      <vt:lpstr>Exam AZ-104 Item Types </vt:lpstr>
      <vt:lpstr>Single-Answer Multiple Choice</vt:lpstr>
      <vt:lpstr>Multiple-Answer Multiple Choice</vt:lpstr>
      <vt:lpstr>Repeated Scenario</vt:lpstr>
      <vt:lpstr>Repeated Scenario</vt:lpstr>
      <vt:lpstr>Select and Place</vt:lpstr>
      <vt:lpstr>Build List and Reorder</vt:lpstr>
      <vt:lpstr>Active Screen</vt:lpstr>
      <vt:lpstr>Case Study</vt:lpstr>
      <vt:lpstr>Statement / Code Analysis</vt:lpstr>
      <vt:lpstr>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205</cp:revision>
  <cp:lastPrinted>2020-03-03T17:03:58Z</cp:lastPrinted>
  <dcterms:created xsi:type="dcterms:W3CDTF">2015-09-28T19:52:00Z</dcterms:created>
  <dcterms:modified xsi:type="dcterms:W3CDTF">2025-01-14T01:11:39Z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2024-02-11T16:56:23Z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a2e4f23b-81bf-416f-8dc7-9911e4e9a015</vt:lpwstr>
  </property>
  <property fmtid="{D5CDD505-2E9C-101B-9397-08002B2CF9AE}" pid="8" name="MSIP_Label_d31dd64d-da6b-43d5-9ac5-8dec692131c3_ContentBits">
    <vt:lpwstr>0</vt:lpwstr>
  </property>
</Properties>
</file>